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23" r:id="rId16"/>
    <p:sldId id="423" r:id="rId17"/>
    <p:sldId id="425" r:id="rId18"/>
    <p:sldId id="426" r:id="rId19"/>
    <p:sldId id="432" r:id="rId20"/>
    <p:sldId id="437" r:id="rId21"/>
    <p:sldId id="433" r:id="rId22"/>
    <p:sldId id="434" r:id="rId23"/>
    <p:sldId id="435" r:id="rId24"/>
    <p:sldId id="436" r:id="rId25"/>
    <p:sldId id="429" r:id="rId26"/>
    <p:sldId id="469" r:id="rId27"/>
    <p:sldId id="660" r:id="rId28"/>
    <p:sldId id="515" r:id="rId29"/>
    <p:sldId id="508" r:id="rId30"/>
    <p:sldId id="516" r:id="rId31"/>
    <p:sldId id="525" r:id="rId32"/>
    <p:sldId id="670" r:id="rId33"/>
    <p:sldId id="671" r:id="rId34"/>
    <p:sldId id="510" r:id="rId35"/>
    <p:sldId id="524" r:id="rId36"/>
    <p:sldId id="526" r:id="rId37"/>
    <p:sldId id="518" r:id="rId38"/>
    <p:sldId id="520" r:id="rId39"/>
    <p:sldId id="521" r:id="rId40"/>
    <p:sldId id="472" r:id="rId41"/>
    <p:sldId id="592" r:id="rId42"/>
    <p:sldId id="594" r:id="rId43"/>
    <p:sldId id="595" r:id="rId44"/>
    <p:sldId id="407" r:id="rId45"/>
    <p:sldId id="659" r:id="rId46"/>
    <p:sldId id="655" r:id="rId47"/>
    <p:sldId id="656" r:id="rId48"/>
    <p:sldId id="657" r:id="rId49"/>
    <p:sldId id="658" r:id="rId50"/>
    <p:sldId id="664" r:id="rId51"/>
    <p:sldId id="643" r:id="rId52"/>
    <p:sldId id="401" r:id="rId53"/>
    <p:sldId id="626" r:id="rId54"/>
    <p:sldId id="649" r:id="rId55"/>
    <p:sldId id="628" r:id="rId56"/>
    <p:sldId id="650" r:id="rId57"/>
    <p:sldId id="631" r:id="rId58"/>
    <p:sldId id="652" r:id="rId59"/>
    <p:sldId id="632" r:id="rId60"/>
    <p:sldId id="653" r:id="rId61"/>
    <p:sldId id="654" r:id="rId62"/>
    <p:sldId id="637" r:id="rId63"/>
    <p:sldId id="638" r:id="rId64"/>
    <p:sldId id="625" r:id="rId65"/>
    <p:sldId id="646" r:id="rId66"/>
    <p:sldId id="621" r:id="rId67"/>
    <p:sldId id="645" r:id="rId68"/>
    <p:sldId id="663" r:id="rId69"/>
    <p:sldId id="662" r:id="rId70"/>
    <p:sldId id="477" r:id="rId71"/>
    <p:sldId id="648" r:id="rId72"/>
    <p:sldId id="661" r:id="rId73"/>
    <p:sldId id="669" r:id="rId74"/>
    <p:sldId id="622" r:id="rId75"/>
    <p:sldId id="427" r:id="rId76"/>
    <p:sldId id="389" r:id="rId77"/>
    <p:sldId id="324" r:id="rId78"/>
    <p:sldId id="647" r:id="rId79"/>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p:scale>
          <a:sx n="70" d="100"/>
          <a:sy n="70" d="100"/>
        </p:scale>
        <p:origin x="552" y="245"/>
      </p:cViewPr>
      <p:guideLst>
        <p:guide orient="horz" pos="2478"/>
        <p:guide pos="7197"/>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2025/6/30</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等指令設定，透過標準的寫入與讀取通道與外部主機溝通。</a:t>
            </a:r>
          </a:p>
          <a:p>
            <a:r>
              <a:rPr lang="zh-TW" altLang="en-US" dirty="0"/>
              <a:t>再來，我們的 </a:t>
            </a:r>
            <a:r>
              <a:rPr lang="en-US" altLang="zh-TW" b="1" dirty="0"/>
              <a:t>AXI4-Stream Input</a:t>
            </a:r>
            <a:r>
              <a:rPr lang="zh-TW" altLang="en-US" dirty="0"/>
              <a:t> 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p>
          <a:p>
            <a:r>
              <a:rPr lang="zh-TW" altLang="en-US" dirty="0"/>
              <a:t>中間這個方框是我們頂層模組 </a:t>
            </a:r>
            <a:r>
              <a:rPr lang="en-US" altLang="zh-TW" dirty="0"/>
              <a:t>MLDSA_AXI_TOP</a:t>
            </a:r>
            <a:r>
              <a:rPr lang="zh-TW" altLang="en-US" dirty="0"/>
              <a:t>，負責整合所有 </a:t>
            </a:r>
            <a:r>
              <a:rPr lang="en-US" altLang="zh-TW" dirty="0"/>
              <a:t>AXI </a:t>
            </a:r>
            <a:r>
              <a:rPr lang="zh-TW" altLang="en-US" dirty="0"/>
              <a:t>訊號並對應到內部的運算邏輯。透過這種 </a:t>
            </a:r>
            <a:r>
              <a:rPr lang="en-US" altLang="zh-TW" dirty="0"/>
              <a:t>AXI </a:t>
            </a:r>
            <a:r>
              <a:rPr lang="zh-TW" altLang="en-US" dirty="0"/>
              <a:t>架構設計，我們的系統可以輕鬆地對接其他 </a:t>
            </a:r>
            <a:r>
              <a:rPr lang="en-US" altLang="zh-TW" dirty="0"/>
              <a:t>SoC </a:t>
            </a:r>
            <a:r>
              <a:rPr lang="zh-TW" altLang="en-US" dirty="0"/>
              <a:t>或嵌入式平台，達到高彈性與高整合度的硬體加速器設計。</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首先，我們先看到上半部的特性列出幾個關鍵詞，包括：</a:t>
            </a:r>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dirty="0"/>
              <a:t>最後是 </a:t>
            </a:r>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zh-TW" altLang="en-US" dirty="0"/>
              <a:t>這頁簡報介紹的是 </a:t>
            </a:r>
            <a:r>
              <a:rPr lang="en-US" altLang="zh-TW" dirty="0"/>
              <a:t>SHA-3 </a:t>
            </a:r>
            <a:r>
              <a:rPr lang="zh-TW" altLang="en-US" dirty="0"/>
              <a:t>的核心雜湊結構，也就是 </a:t>
            </a:r>
            <a:r>
              <a:rPr lang="en-US" altLang="zh-TW" dirty="0"/>
              <a:t>KECCAK-p permutation</a:t>
            </a:r>
            <a:r>
              <a:rPr lang="zh-TW" altLang="en-US" dirty="0"/>
              <a:t>，而這整個架構的基礎是三個參數：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r>
              <a:rPr lang="zh-TW" altLang="en-US" dirty="0"/>
              <a:t>右邊這條公式說明 </a:t>
            </a:r>
            <a:r>
              <a:rPr lang="en-US" altLang="zh-TW" dirty="0"/>
              <a:t>KECCAK[c] </a:t>
            </a:r>
            <a:r>
              <a:rPr lang="zh-TW" altLang="en-US" dirty="0"/>
              <a:t>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，搭配 </a:t>
            </a:r>
            <a:r>
              <a:rPr lang="en-US" altLang="zh-TW" dirty="0"/>
              <a:t>pad10*1 </a:t>
            </a:r>
            <a:r>
              <a:rPr lang="zh-TW" altLang="en-US" dirty="0"/>
              <a:t>做 </a:t>
            </a:r>
            <a:r>
              <a:rPr lang="en-US" altLang="zh-TW" dirty="0"/>
              <a:t>padding</a:t>
            </a:r>
            <a:r>
              <a:rPr lang="zh-TW" altLang="en-US" dirty="0"/>
              <a:t>，透過吸收與擠壓兩階段處理資料。</a:t>
            </a:r>
          </a:p>
          <a:p>
            <a:r>
              <a:rPr lang="zh-TW" altLang="en-US" dirty="0"/>
              <a:t>最後右下角列出各種 </a:t>
            </a:r>
            <a:r>
              <a:rPr lang="en-US" altLang="zh-TW" dirty="0"/>
              <a:t>SHA-3 </a:t>
            </a:r>
            <a:r>
              <a:rPr lang="zh-TW" altLang="en-US" dirty="0"/>
              <a:t>與 </a:t>
            </a:r>
            <a:r>
              <a:rPr lang="en-US" altLang="zh-TW" dirty="0"/>
              <a:t>SHAKE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，再交由內部函數 </a:t>
            </a:r>
            <a:r>
              <a:rPr lang="en-US" altLang="zh-TW" dirty="0"/>
              <a:t>f</a:t>
            </a:r>
            <a:r>
              <a:rPr lang="zh-TW" altLang="en-US" dirty="0"/>
              <a:t>處理。每處理一次，就更新一次內部狀態 </a:t>
            </a:r>
            <a:r>
              <a:rPr lang="en-US" altLang="zh-TW" dirty="0" err="1"/>
              <a:t>sss</a:t>
            </a:r>
            <a:r>
              <a:rPr lang="zh-TW" altLang="en-US" dirty="0"/>
              <a:t>。</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r>
              <a:rPr lang="zh-TW" altLang="en-US" dirty="0"/>
              <a:t>在簡報上方，我們也順便提到另一種比較簡單的填充法叫做 </a:t>
            </a:r>
            <a:r>
              <a:rPr lang="en-US" altLang="zh-TW" b="1" dirty="0"/>
              <a:t>simple padding</a:t>
            </a:r>
            <a:r>
              <a:rPr lang="zh-TW" altLang="en-US" dirty="0"/>
              <a:t>，它只加 </a:t>
            </a:r>
            <a:r>
              <a:rPr lang="en-US" altLang="zh-TW" dirty="0"/>
              <a:t>pad10(0*)</a:t>
            </a:r>
            <a:r>
              <a:rPr lang="zh-TW" altLang="en-US" dirty="0"/>
              <a:t>，就是只有一個結尾 </a:t>
            </a:r>
            <a:r>
              <a:rPr lang="en-US" altLang="zh-TW" dirty="0"/>
              <a:t>1</a:t>
            </a:r>
            <a:r>
              <a:rPr lang="zh-TW" altLang="en-US" dirty="0"/>
              <a:t>，但 </a:t>
            </a:r>
            <a:r>
              <a:rPr lang="en-US" altLang="zh-TW" dirty="0"/>
              <a:t>SHA-3 </a:t>
            </a:r>
            <a:r>
              <a:rPr lang="zh-TW" altLang="en-US" dirty="0"/>
              <a:t>沒有使用這種方式。</a:t>
            </a:r>
          </a:p>
          <a:p>
            <a:r>
              <a:rPr lang="zh-TW" altLang="en-US" dirty="0"/>
              <a:t>右邊以 </a:t>
            </a:r>
            <a:r>
              <a:rPr lang="en-US" altLang="zh-TW" b="1" dirty="0"/>
              <a:t>SHAKE-256</a:t>
            </a:r>
            <a:r>
              <a:rPr lang="zh-TW" altLang="en-US" dirty="0"/>
              <a:t> 為例來說明整體參數：</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p>
          <a:p>
            <a:pPr lvl="1"/>
            <a:r>
              <a:rPr lang="en-US" altLang="zh-TW" dirty="0"/>
              <a:t>r = 1088</a:t>
            </a:r>
            <a:r>
              <a:rPr lang="zh-TW" altLang="en-US" dirty="0"/>
              <a:t>（</a:t>
            </a:r>
            <a:r>
              <a:rPr lang="en-US" altLang="zh-TW" dirty="0"/>
              <a:t>rate</a:t>
            </a:r>
            <a:r>
              <a:rPr lang="zh-TW" altLang="en-US" dirty="0"/>
              <a:t>）</a:t>
            </a:r>
          </a:p>
          <a:p>
            <a:pPr lvl="1"/>
            <a:r>
              <a:rPr lang="en-US" altLang="zh-TW" dirty="0"/>
              <a:t>c = 512</a:t>
            </a:r>
            <a:r>
              <a:rPr lang="zh-TW" altLang="en-US" dirty="0"/>
              <a:t>（</a:t>
            </a:r>
            <a:r>
              <a:rPr lang="en-US" altLang="zh-TW" dirty="0"/>
              <a:t>capacity</a:t>
            </a:r>
            <a:r>
              <a:rPr lang="zh-TW" altLang="en-US" dirty="0"/>
              <a:t>）</a:t>
            </a:r>
          </a:p>
          <a:p>
            <a:r>
              <a:rPr lang="zh-TW" altLang="en-US" dirty="0"/>
              <a:t>假設今天輸入訊息長度是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p>
          <a:p>
            <a:r>
              <a:rPr lang="en-US" altLang="zh-TW" dirty="0"/>
              <a:t>k=⌈104961088⌉=10 </a:t>
            </a:r>
            <a:r>
              <a:rPr lang="zh-TW" altLang="en-US" dirty="0"/>
              <a:t>段</a:t>
            </a:r>
            <a:r>
              <a:rPr lang="en-US" altLang="zh-TW" dirty="0"/>
              <a:t>k = \left\</a:t>
            </a:r>
            <a:r>
              <a:rPr lang="en-US" altLang="zh-TW" dirty="0" err="1"/>
              <a:t>lceil</a:t>
            </a:r>
            <a:r>
              <a:rPr lang="en-US" altLang="zh-TW" dirty="0"/>
              <a:t> \frac{10496}{1088} \right\</a:t>
            </a:r>
            <a:r>
              <a:rPr lang="en-US" altLang="zh-TW" dirty="0" err="1"/>
              <a:t>rceil</a:t>
            </a:r>
            <a:r>
              <a:rPr lang="en-US" altLang="zh-TW" dirty="0"/>
              <a:t> = 10\text{ </a:t>
            </a:r>
            <a:r>
              <a:rPr lang="zh-TW" altLang="en-US" dirty="0"/>
              <a:t>段</a:t>
            </a:r>
            <a:r>
              <a:rPr lang="en-US" altLang="zh-TW" dirty="0"/>
              <a:t>}k=⌈108810496​⌉=10 </a:t>
            </a:r>
            <a:r>
              <a:rPr lang="zh-TW" altLang="en-US" dirty="0"/>
              <a:t>段 </a:t>
            </a:r>
          </a:p>
          <a:p>
            <a:r>
              <a:rPr lang="zh-TW" altLang="en-US" dirty="0"/>
              <a:t>不過實際上只滿了 </a:t>
            </a:r>
            <a:r>
              <a:rPr lang="en-US" altLang="zh-TW" dirty="0"/>
              <a:t>9 </a:t>
            </a:r>
            <a:r>
              <a:rPr lang="zh-TW" altLang="en-US" dirty="0"/>
              <a:t>段多一點，因為：</a:t>
            </a:r>
          </a:p>
          <a:p>
            <a:r>
              <a:rPr lang="en-US" altLang="zh-TW" dirty="0"/>
              <a:t>10496mod  1088=70410496 \mod 1088 = 70410496mod1088=704 </a:t>
            </a:r>
            <a:r>
              <a:rPr lang="zh-TW" altLang="en-US" dirty="0"/>
              <a:t>所以最後第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p>
          <a:p>
            <a:r>
              <a:rPr lang="zh-TW" altLang="en-US" dirty="0"/>
              <a:t>這裡右上角也畫了一個簡單的補碼例子，像是 </a:t>
            </a:r>
            <a:r>
              <a:rPr lang="en-US" altLang="zh-TW" dirty="0"/>
              <a:t>100...0001</a:t>
            </a:r>
            <a:r>
              <a:rPr lang="zh-TW" altLang="en-US" dirty="0"/>
              <a:t>，這種開頭一個 </a:t>
            </a:r>
            <a:r>
              <a:rPr lang="en-US" altLang="zh-TW" dirty="0"/>
              <a:t>1</a:t>
            </a:r>
            <a:r>
              <a:rPr lang="zh-TW" altLang="en-US" dirty="0"/>
              <a:t>、中間全是 </a:t>
            </a:r>
            <a:r>
              <a:rPr lang="en-US" altLang="zh-TW" dirty="0"/>
              <a:t>0</a:t>
            </a:r>
            <a:r>
              <a:rPr lang="zh-TW" altLang="en-US" dirty="0"/>
              <a:t>、最後一個 </a:t>
            </a:r>
            <a:r>
              <a:rPr lang="en-US" altLang="zh-TW" dirty="0"/>
              <a:t>1 </a:t>
            </a:r>
            <a:r>
              <a:rPr lang="zh-TW" altLang="en-US" dirty="0"/>
              <a:t>的形式，這就是 </a:t>
            </a:r>
            <a:r>
              <a:rPr lang="en-US" altLang="zh-TW" dirty="0"/>
              <a:t>pad10*1 </a:t>
            </a:r>
            <a:r>
              <a:rPr lang="zh-TW" altLang="en-US" dirty="0"/>
              <a:t>的格式。</a:t>
            </a:r>
          </a:p>
          <a:p>
            <a:r>
              <a:rPr lang="zh-TW" altLang="en-US" dirty="0"/>
              <a:t>而在下方這個流程圖中，從原始訊息開始，先進行切割，每段長度都是 </a:t>
            </a:r>
            <a:r>
              <a:rPr lang="en-US" altLang="zh-TW" dirty="0"/>
              <a:t>r</a:t>
            </a:r>
            <a:r>
              <a:rPr lang="zh-TW" altLang="en-US" dirty="0"/>
              <a:t>，最後一段若不足 </a:t>
            </a:r>
            <a:r>
              <a:rPr lang="en-US" altLang="zh-TW" dirty="0"/>
              <a:t>r </a:t>
            </a:r>
            <a:r>
              <a:rPr lang="zh-TW" altLang="en-US" dirty="0"/>
              <a:t>就補上 </a:t>
            </a:r>
            <a:r>
              <a:rPr lang="en-US" altLang="zh-TW" dirty="0"/>
              <a:t>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zh-TW" altLang="en-US" dirty="0"/>
              <a:t>這頁講的是 </a:t>
            </a:r>
            <a:r>
              <a:rPr lang="en-US" altLang="zh-TW" dirty="0"/>
              <a:t>SHA-3 </a:t>
            </a:r>
            <a:r>
              <a:rPr lang="zh-TW" altLang="en-US" dirty="0"/>
              <a:t>中五個核心 </a:t>
            </a:r>
            <a:r>
              <a:rPr lang="en-US" altLang="zh-TW" dirty="0"/>
              <a:t>permutation </a:t>
            </a:r>
            <a:r>
              <a:rPr lang="zh-TW" altLang="en-US" dirty="0"/>
              <a:t>步驟的第一步</a:t>
            </a:r>
            <a:endParaRPr lang="en-US" altLang="zh-TW" dirty="0"/>
          </a:p>
          <a:p>
            <a:endParaRPr lang="en-US" altLang="zh-TW" b="1" dirty="0"/>
          </a:p>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的影響，強化雜湊的非線性特性。</a:t>
            </a:r>
            <a:endParaRPr lang="en-US" altLang="zh-TW" dirty="0"/>
          </a:p>
          <a:p>
            <a:endParaRPr lang="en-US" altLang="zh-CN" dirty="0"/>
          </a:p>
          <a:p>
            <a:r>
              <a:rPr lang="zh-TW" altLang="en-US" b="1" dirty="0"/>
              <a:t>第一步</a:t>
            </a:r>
            <a:r>
              <a:rPr lang="zh-TW" altLang="en-US" dirty="0"/>
              <a:t>是計算 </a:t>
            </a:r>
            <a:r>
              <a:rPr lang="en-US" altLang="zh-TW" dirty="0"/>
              <a:t>column parity</a:t>
            </a:r>
            <a:r>
              <a:rPr lang="zh-TW" altLang="en-US" dirty="0"/>
              <a:t>，也就是每一個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 </a:t>
            </a:r>
            <a:r>
              <a:rPr lang="en-US" altLang="zh-TW" dirty="0"/>
              <a:t>circular shift 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permutation </a:t>
            </a:r>
            <a:r>
              <a:rPr lang="zh-TW" altLang="en-US" dirty="0"/>
              <a:t>中的第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en-US" altLang="zh-TW" dirty="0"/>
              <a:t>SHA-3 permutation </a:t>
            </a:r>
            <a:r>
              <a:rPr lang="zh-TW" altLang="en-US" dirty="0"/>
              <a:t>的第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endParaRPr lang="en-US" altLang="zh-TW" b="0" i="0" dirty="0">
              <a:solidFill>
                <a:srgbClr val="262626"/>
              </a:solidFill>
              <a:effectLst/>
              <a:latin typeface="-apple-system"/>
            </a:endParaRPr>
          </a:p>
          <a:p>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r>
              <a:rPr lang="zh-TW" altLang="en-US" dirty="0"/>
              <a:t>整體架構在硬體上平衡了效能與資源，是非常適合實作於加密運算中的核心模組。</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 </a:t>
            </a:r>
            <a:r>
              <a:rPr lang="zh-TW" altLang="en-US" dirty="0"/>
              <a:t>運算中最基本的運算單元，也就是蝴蝶架構，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Cooley-Tukey </a:t>
            </a:r>
            <a:r>
              <a:rPr lang="zh-TW" altLang="en-US" dirty="0"/>
              <a:t>以及對稱性與奇偶性分解實現 </a:t>
            </a:r>
            <a:r>
              <a:rPr lang="en-US" altLang="zh-TW" dirty="0"/>
              <a:t>NTT</a:t>
            </a:r>
            <a:r>
              <a:rPr lang="zh-TW" altLang="en-US" dirty="0"/>
              <a:t>蝴蝶架構</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Gentleman-Sande</a:t>
            </a:r>
            <a:r>
              <a:rPr lang="zh-TW" altLang="en-US" dirty="0"/>
              <a:t>以及對稱性與奇偶性分解實現   </a:t>
            </a:r>
            <a:r>
              <a:rPr lang="en-US" altLang="zh-TW" dirty="0"/>
              <a:t>INTT</a:t>
            </a:r>
            <a:r>
              <a:rPr lang="zh-TW" altLang="en-US" dirty="0"/>
              <a:t>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此種架構的好處是可以把複雜的多項式乘法，透過這種重複的局部加減與乘法來分層計算，大幅提升效率。</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585363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a:t>
                </a:r>
                <a:endParaRPr lang="en-US" altLang="zh-TW" dirty="0"/>
              </a:p>
              <a:p>
                <a:endParaRPr lang="zh-TW" altLang="en-US" dirty="0"/>
              </a:p>
              <a:p>
                <a:r>
                  <a:rPr lang="zh-TW" altLang="en-US" dirty="0"/>
                  <a:t>蝴蝶單元的運作原理，是根據 </a:t>
                </a:r>
                <a:r>
                  <a:rPr lang="en-US" altLang="zh-TW" dirty="0"/>
                  <a:t>NTT </a:t>
                </a:r>
                <a:r>
                  <a:rPr lang="zh-TW" altLang="en-US" dirty="0"/>
                  <a:t>運算中的對稱性與奇偶性設計而成。它的基本操作是針對一對輸入值 </a:t>
                </a:r>
                <a:r>
                  <a:rPr lang="en-US" altLang="zh-TW" dirty="0"/>
                  <a:t>$a$ </a:t>
                </a:r>
                <a:r>
                  <a:rPr lang="zh-TW" altLang="en-US" dirty="0"/>
                  <a:t>和 </a:t>
                </a:r>
                <a:r>
                  <a:rPr lang="en-US" altLang="zh-TW" dirty="0"/>
                  <a:t>$b$</a:t>
                </a:r>
                <a:r>
                  <a:rPr lang="zh-TW" altLang="en-US" dirty="0"/>
                  <a:t>，搭配一個稱為 </a:t>
                </a:r>
                <a:r>
                  <a:rPr lang="en-US" altLang="zh-TW" dirty="0"/>
                  <a:t>twiddle factor </a:t>
                </a:r>
                <a:r>
                  <a:rPr lang="zh-TW" altLang="en-US" dirty="0"/>
                  <a:t>的常數 </a:t>
                </a:r>
                <a:r>
                  <a:rPr lang="en-US" altLang="zh-TW" dirty="0"/>
                  <a:t>$w$</a:t>
                </a:r>
                <a:r>
                  <a:rPr lang="zh-TW" altLang="en-US" dirty="0"/>
                  <a:t>，進行以下兩個模 </a:t>
                </a:r>
                <a:r>
                  <a:rPr lang="en-US" altLang="zh-TW" dirty="0"/>
                  <a:t>$q$ </a:t>
                </a:r>
                <a:r>
                  <a:rPr lang="zh-TW" altLang="en-US" dirty="0"/>
                  <a:t>的運算</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會換成模逆元素，而且在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endParaRPr lang="zh-TW" altLang="en-US"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p>
          <a:p>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pPr>
              <a:lnSpc>
                <a:spcPct val="200000"/>
              </a:lnSpc>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40</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記憶體透過</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data_in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採樣成功時通樣會先將原本在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位址中的資料取出，並在下一個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將</a:t>
            </a:r>
            <a:r>
              <a:rPr lang="en-US" altLang="zh-TW" b="0" i="0" dirty="0" err="1">
                <a:solidFill>
                  <a:srgbClr val="262626"/>
                </a:solidFill>
                <a:effectLst/>
                <a:latin typeface="-apple-system"/>
              </a:rPr>
              <a:t>i</a:t>
            </a:r>
            <a:r>
              <a:rPr lang="zh-TW" altLang="en-US" b="0" i="0" dirty="0">
                <a:solidFill>
                  <a:srgbClr val="262626"/>
                </a:solidFill>
                <a:effectLst/>
                <a:latin typeface="-apple-system"/>
              </a:rPr>
              <a:t>原始資料寫入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當中，將新的</a:t>
            </a:r>
            <a:r>
              <a:rPr lang="zh-TW" altLang="en-US" b="0" i="0">
                <a:solidFill>
                  <a:srgbClr val="262626"/>
                </a:solidFill>
                <a:effectLst/>
                <a:latin typeface="-apple-system"/>
              </a:rPr>
              <a:t>資料寫入。</a:t>
            </a:r>
            <a:endParaRPr lang="zh-TW" altLang="en-US"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的設計，使得整體簽章流程可以在不互動的情況下安全完成。</a:t>
            </a:r>
            <a:endParaRPr lang="en-US" altLang="zh-TW" dirty="0"/>
          </a:p>
          <a:p>
            <a:endParaRPr lang="zh-TW" altLang="en-US" dirty="0"/>
          </a:p>
          <a:p>
            <a:r>
              <a:rPr lang="zh-TW" altLang="en-US" dirty="0"/>
              <a:t>在隨機性方面，它不使用傳統的離散高斯分布，而是改用均勻抽樣，搭配拒絕採樣（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zh-TW" altLang="en-US" dirty="0"/>
              <a:t>整體來說，</a:t>
            </a:r>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51</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更進一步，當我們將這個問題放到多項式環 </a:t>
            </a:r>
            <a:r>
              <a:rPr lang="en-US" altLang="zh-TW" dirty="0" err="1"/>
              <a:t>ℤ_q</a:t>
            </a:r>
            <a:r>
              <a:rPr lang="en-US" altLang="zh-TW" dirty="0"/>
              <a:t>[x]/(xⁿ + 1) </a:t>
            </a:r>
            <a:r>
              <a:rPr lang="zh-TW" altLang="en-US" dirty="0"/>
              <a:t>上時，矩陣與向量的每個元素其實都是長度 </a:t>
            </a:r>
            <a:r>
              <a:rPr lang="en-US" altLang="zh-TW" dirty="0"/>
              <a:t>256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67</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dirty="0"/>
              <a:t>MSIS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。這顯示：即使在這麼小的參數下，想用隨機猜測的方式來找到符合條件的 </a:t>
            </a:r>
            <a:r>
              <a:rPr lang="en-US" altLang="zh-TW" dirty="0"/>
              <a:t>z</a:t>
            </a:r>
            <a:r>
              <a:rPr lang="zh-TW" altLang="en-US" dirty="0"/>
              <a:t>，都非常困難。更別說在 </a:t>
            </a:r>
            <a:r>
              <a:rPr lang="en-US" altLang="zh-TW" dirty="0"/>
              <a:t>ML-DSA </a:t>
            </a:r>
            <a:r>
              <a:rPr lang="zh-TW" altLang="en-US" dirty="0"/>
              <a:t>中，我們是把這個問題放到多項式環 𝑍</a:t>
            </a:r>
            <a:r>
              <a:rPr lang="en-US" altLang="zh-TW" dirty="0"/>
              <a:t>_q[x]/⟨xⁿ+1⟩ </a:t>
            </a:r>
            <a:r>
              <a:rPr lang="zh-TW" altLang="en-US" dirty="0"/>
              <a:t>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70</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37.emf"/><Relationship Id="rId4" Type="http://schemas.openxmlformats.org/officeDocument/2006/relationships/package" Target="../embeddings/Microsoft_Visio_Drawing.vsdx"/><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11.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 Id="rId10" Type="http://schemas.openxmlformats.org/officeDocument/2006/relationships/image" Target="../media/image84.png"/><Relationship Id="rId9" Type="http://schemas.openxmlformats.org/officeDocument/2006/relationships/image" Target="../media/image83.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13.png"/><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spid="_x0000_s1032"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spid="_x0000_s1033"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34"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52"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463"/>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spid="_x0000_s3076"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4"/>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4274866336"/>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spid="_x0000_s4100"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2505548" cy="461665"/>
            <a:chOff x="568442" y="319364"/>
            <a:chExt cx="2505548"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240803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900611" y="2647712"/>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0</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1015875"/>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301214" cy="461665"/>
            <a:chOff x="568442" y="319364"/>
            <a:chExt cx="3301214" cy="461666"/>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2036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7373644" y="1280966"/>
            <a:ext cx="4637723" cy="1470575"/>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7373644" y="3783496"/>
            <a:ext cx="4708061" cy="1497365"/>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5181900" y="4631223"/>
            <a:ext cx="1932182" cy="726922"/>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5181900" y="2106184"/>
            <a:ext cx="1445590" cy="670764"/>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910785"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FFT/NTT computations, is given by:</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995744"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FFT/INTT computations, is given by:</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4312A1D0-AD72-4C5A-6BAA-9B4DC946EF26}"/>
              </a:ext>
            </a:extLst>
          </p:cNvPr>
          <p:cNvPicPr>
            <a:picLocks noChangeAspect="1"/>
          </p:cNvPicPr>
          <p:nvPr/>
        </p:nvPicPr>
        <p:blipFill>
          <a:blip r:embed="rId7"/>
          <a:stretch>
            <a:fillRect/>
          </a:stretch>
        </p:blipFill>
        <p:spPr>
          <a:xfrm>
            <a:off x="1395411" y="2016254"/>
            <a:ext cx="2766601" cy="806600"/>
          </a:xfrm>
          <a:prstGeom prst="rect">
            <a:avLst/>
          </a:prstGeom>
        </p:spPr>
      </p:pic>
      <p:pic>
        <p:nvPicPr>
          <p:cNvPr id="6" name="圖片 5">
            <a:extLst>
              <a:ext uri="{FF2B5EF4-FFF2-40B4-BE49-F238E27FC236}">
                <a16:creationId xmlns:a16="http://schemas.microsoft.com/office/drawing/2014/main" id="{239018F0-7AC7-BFC2-B2DE-37F8959A6808}"/>
              </a:ext>
            </a:extLst>
          </p:cNvPr>
          <p:cNvPicPr>
            <a:picLocks noChangeAspect="1"/>
          </p:cNvPicPr>
          <p:nvPr/>
        </p:nvPicPr>
        <p:blipFill>
          <a:blip r:embed="rId8"/>
          <a:stretch>
            <a:fillRect/>
          </a:stretch>
        </p:blipFill>
        <p:spPr>
          <a:xfrm>
            <a:off x="1090284" y="4532179"/>
            <a:ext cx="3376857" cy="825966"/>
          </a:xfrm>
          <a:prstGeom prst="rect">
            <a:avLst/>
          </a:prstGeom>
        </p:spPr>
      </p:pic>
      <p:sp>
        <p:nvSpPr>
          <p:cNvPr id="7" name="箭號: 向右 6">
            <a:extLst>
              <a:ext uri="{FF2B5EF4-FFF2-40B4-BE49-F238E27FC236}">
                <a16:creationId xmlns:a16="http://schemas.microsoft.com/office/drawing/2014/main" id="{B89616AF-5BBF-BB30-B050-AB9DE2E7CD4D}"/>
              </a:ext>
            </a:extLst>
          </p:cNvPr>
          <p:cNvSpPr/>
          <p:nvPr/>
        </p:nvSpPr>
        <p:spPr>
          <a:xfrm>
            <a:off x="4488650" y="22738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F14FFB5E-A249-7527-AE95-1BB93277777A}"/>
              </a:ext>
            </a:extLst>
          </p:cNvPr>
          <p:cNvSpPr/>
          <p:nvPr/>
        </p:nvSpPr>
        <p:spPr>
          <a:xfrm>
            <a:off x="4488649" y="47590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529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691 0.06551 " pathEditMode="relative" rAng="0" ptsTypes="AA">
                                      <p:cBhvr>
                                        <p:cTn id="6" dur="2000" fill="hold"/>
                                        <p:tgtEl>
                                          <p:spTgt spid="4"/>
                                        </p:tgtEl>
                                        <p:attrNameLst>
                                          <p:attrName>ppt_x</p:attrName>
                                          <p:attrName>ppt_y</p:attrName>
                                        </p:attrNameLst>
                                      </p:cBhvr>
                                      <p:rCtr x="10339" y="3264"/>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00079 4.07407E-6 L 0.00079 0.25 " pathEditMode="relative" rAng="0" ptsTypes="AA">
                                      <p:cBhvr>
                                        <p:cTn id="12" dur="2000" fill="hold"/>
                                        <p:tgtEl>
                                          <p:spTgt spid="4"/>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08131" y="1546698"/>
            <a:ext cx="1556589"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1477818" y="209887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1477818" y="2847613"/>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1477818" y="363020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1477818" y="437894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293610" y="547647"/>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5621718" y="1494917"/>
            <a:ext cx="540000" cy="54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7149939" y="555597"/>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5549621" y="1153289"/>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DA613F0D-5805-4DE8-ACEB-48C5EDCB9AE6}"/>
              </a:ext>
            </a:extLst>
          </p:cNvPr>
          <p:cNvSpPr txBox="1"/>
          <p:nvPr/>
        </p:nvSpPr>
        <p:spPr>
          <a:xfrm>
            <a:off x="4443304" y="178314"/>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D4D608F2-B419-46AB-A509-1956D5933F90}"/>
              </a:ext>
            </a:extLst>
          </p:cNvPr>
          <p:cNvSpPr txBox="1"/>
          <p:nvPr/>
        </p:nvSpPr>
        <p:spPr>
          <a:xfrm>
            <a:off x="7351409" y="194312"/>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C701E82E-A5AF-4409-8D97-9399231C6B98}"/>
              </a:ext>
            </a:extLst>
          </p:cNvPr>
          <p:cNvSpPr txBox="1"/>
          <p:nvPr/>
        </p:nvSpPr>
        <p:spPr>
          <a:xfrm>
            <a:off x="1155750" y="1153289"/>
            <a:ext cx="140897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Data Mem</a:t>
            </a:r>
            <a:endParaRPr lang="zh-TW" altLang="en-US"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C47F7591-458B-4BCD-AE69-5C3FE1073F9D}"/>
              </a:ext>
            </a:extLst>
          </p:cNvPr>
          <p:cNvSpPr/>
          <p:nvPr/>
        </p:nvSpPr>
        <p:spPr>
          <a:xfrm>
            <a:off x="4587498" y="61328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F5D2848-7248-4680-9627-4F49B5BDECC1}"/>
              </a:ext>
            </a:extLst>
          </p:cNvPr>
          <p:cNvSpPr/>
          <p:nvPr/>
        </p:nvSpPr>
        <p:spPr>
          <a:xfrm>
            <a:off x="4605962" y="146427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8A71DC7A-8570-4C99-9DB4-E8AA696D1B49}"/>
              </a:ext>
            </a:extLst>
          </p:cNvPr>
          <p:cNvSpPr/>
          <p:nvPr/>
        </p:nvSpPr>
        <p:spPr>
          <a:xfrm>
            <a:off x="4293610" y="2692498"/>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1AF9639-5FBF-4D57-B32F-B547A288B426}"/>
              </a:ext>
            </a:extLst>
          </p:cNvPr>
          <p:cNvSpPr/>
          <p:nvPr/>
        </p:nvSpPr>
        <p:spPr>
          <a:xfrm>
            <a:off x="7693506" y="2877163"/>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2C01179-B88A-48AB-9DD1-8AB103C08565}"/>
              </a:ext>
            </a:extLst>
          </p:cNvPr>
          <p:cNvSpPr/>
          <p:nvPr/>
        </p:nvSpPr>
        <p:spPr>
          <a:xfrm>
            <a:off x="6247505" y="3609127"/>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C29755DA-8E10-4749-823C-FE819355794C}"/>
              </a:ext>
            </a:extLst>
          </p:cNvPr>
          <p:cNvSpPr/>
          <p:nvPr/>
        </p:nvSpPr>
        <p:spPr>
          <a:xfrm>
            <a:off x="9503611" y="2692498"/>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58374B1E-17D2-4D12-9CE8-F20A4174B4DF}"/>
              </a:ext>
            </a:extLst>
          </p:cNvPr>
          <p:cNvSpPr txBox="1"/>
          <p:nvPr/>
        </p:nvSpPr>
        <p:spPr>
          <a:xfrm>
            <a:off x="7892645" y="2507831"/>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75B02E16-659B-43A4-AC7B-19640570D439}"/>
              </a:ext>
            </a:extLst>
          </p:cNvPr>
          <p:cNvSpPr txBox="1"/>
          <p:nvPr/>
        </p:nvSpPr>
        <p:spPr>
          <a:xfrm>
            <a:off x="6434033" y="3226161"/>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2AD6E5A1-D83E-4B78-8ACF-6B39E48B94FE}"/>
              </a:ext>
            </a:extLst>
          </p:cNvPr>
          <p:cNvSpPr txBox="1"/>
          <p:nvPr/>
        </p:nvSpPr>
        <p:spPr>
          <a:xfrm>
            <a:off x="4616684" y="2323165"/>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06645412-A73D-4D31-BAC4-1B9D0EA34DCA}"/>
              </a:ext>
            </a:extLst>
          </p:cNvPr>
          <p:cNvSpPr txBox="1"/>
          <p:nvPr/>
        </p:nvSpPr>
        <p:spPr>
          <a:xfrm>
            <a:off x="9847647" y="2315215"/>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8826853-C482-4484-97E4-19EE65BEF9BF}"/>
              </a:ext>
            </a:extLst>
          </p:cNvPr>
          <p:cNvSpPr/>
          <p:nvPr/>
        </p:nvSpPr>
        <p:spPr>
          <a:xfrm>
            <a:off x="6472470" y="359984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7A1EA6BE-1C85-4DD3-B311-089F9702B81D}"/>
              </a:ext>
            </a:extLst>
          </p:cNvPr>
          <p:cNvSpPr/>
          <p:nvPr/>
        </p:nvSpPr>
        <p:spPr>
          <a:xfrm>
            <a:off x="7906038" y="2867885"/>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BAAFD147-F80E-4066-A485-8A3825EF6726}"/>
              </a:ext>
            </a:extLst>
          </p:cNvPr>
          <p:cNvSpPr/>
          <p:nvPr/>
        </p:nvSpPr>
        <p:spPr>
          <a:xfrm>
            <a:off x="4587497" y="2785128"/>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9FEDA730-67E5-46CA-9D37-FC234E854E3A}"/>
              </a:ext>
            </a:extLst>
          </p:cNvPr>
          <p:cNvSpPr/>
          <p:nvPr/>
        </p:nvSpPr>
        <p:spPr>
          <a:xfrm>
            <a:off x="4587497" y="363020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94F0C89F-E3B7-4BF0-9F6B-66AB399C61AE}"/>
              </a:ext>
            </a:extLst>
          </p:cNvPr>
          <p:cNvSpPr/>
          <p:nvPr/>
        </p:nvSpPr>
        <p:spPr>
          <a:xfrm>
            <a:off x="4293610" y="4904169"/>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5502067E-3E9C-40C9-8697-D330E1C5733B}"/>
              </a:ext>
            </a:extLst>
          </p:cNvPr>
          <p:cNvSpPr/>
          <p:nvPr/>
        </p:nvSpPr>
        <p:spPr>
          <a:xfrm>
            <a:off x="7693506" y="5088834"/>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3D40DE0B-B6B0-47D0-B853-2BB1DA8E94F1}"/>
              </a:ext>
            </a:extLst>
          </p:cNvPr>
          <p:cNvSpPr/>
          <p:nvPr/>
        </p:nvSpPr>
        <p:spPr>
          <a:xfrm>
            <a:off x="6247505" y="5820798"/>
            <a:ext cx="963329" cy="5307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9EC878D3-6875-45BE-AC05-592E3209D8BC}"/>
              </a:ext>
            </a:extLst>
          </p:cNvPr>
          <p:cNvSpPr/>
          <p:nvPr/>
        </p:nvSpPr>
        <p:spPr>
          <a:xfrm>
            <a:off x="9503611" y="4904169"/>
            <a:ext cx="1164705" cy="15908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2" name="文字方塊 51">
            <a:extLst>
              <a:ext uri="{FF2B5EF4-FFF2-40B4-BE49-F238E27FC236}">
                <a16:creationId xmlns:a16="http://schemas.microsoft.com/office/drawing/2014/main" id="{174C5499-EA6A-4D30-B5F1-AB50D733E953}"/>
              </a:ext>
            </a:extLst>
          </p:cNvPr>
          <p:cNvSpPr txBox="1"/>
          <p:nvPr/>
        </p:nvSpPr>
        <p:spPr>
          <a:xfrm>
            <a:off x="7892645" y="4719502"/>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53" name="文字方塊 52">
            <a:extLst>
              <a:ext uri="{FF2B5EF4-FFF2-40B4-BE49-F238E27FC236}">
                <a16:creationId xmlns:a16="http://schemas.microsoft.com/office/drawing/2014/main" id="{151F8A46-FA74-4BB2-8DBB-4FE370A900EE}"/>
              </a:ext>
            </a:extLst>
          </p:cNvPr>
          <p:cNvSpPr txBox="1"/>
          <p:nvPr/>
        </p:nvSpPr>
        <p:spPr>
          <a:xfrm>
            <a:off x="6434033" y="5437832"/>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57" name="文字方塊 56">
            <a:extLst>
              <a:ext uri="{FF2B5EF4-FFF2-40B4-BE49-F238E27FC236}">
                <a16:creationId xmlns:a16="http://schemas.microsoft.com/office/drawing/2014/main" id="{ED03F190-9D68-4193-940B-D8533AFE8CC3}"/>
              </a:ext>
            </a:extLst>
          </p:cNvPr>
          <p:cNvSpPr txBox="1"/>
          <p:nvPr/>
        </p:nvSpPr>
        <p:spPr>
          <a:xfrm>
            <a:off x="4616684" y="4534836"/>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58" name="文字方塊 57">
            <a:extLst>
              <a:ext uri="{FF2B5EF4-FFF2-40B4-BE49-F238E27FC236}">
                <a16:creationId xmlns:a16="http://schemas.microsoft.com/office/drawing/2014/main" id="{F84ACA3C-2AC1-4476-B9CE-E6A48011178C}"/>
              </a:ext>
            </a:extLst>
          </p:cNvPr>
          <p:cNvSpPr txBox="1"/>
          <p:nvPr/>
        </p:nvSpPr>
        <p:spPr>
          <a:xfrm>
            <a:off x="9847647" y="4526886"/>
            <a:ext cx="684193" cy="369332"/>
          </a:xfrm>
          <a:prstGeom prst="rect">
            <a:avLst/>
          </a:prstGeom>
          <a:noFill/>
        </p:spPr>
        <p:txBody>
          <a:bodyPr wrap="square" rtlCol="0">
            <a:spAutoFit/>
          </a:bodyPr>
          <a:lstStyle/>
          <a:p>
            <a:pPr algn="ctr"/>
            <a:r>
              <a:rPr lang="en-US" altLang="zh-TW">
                <a:latin typeface="Times New Roman" panose="02020603050405020304" pitchFamily="18" charset="0"/>
                <a:cs typeface="Times New Roman" panose="02020603050405020304" pitchFamily="18" charset="0"/>
              </a:rPr>
              <a:t>BU</a:t>
            </a:r>
            <a:endParaRPr lang="zh-TW" altLang="en-US"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19636AA-E8F7-47EE-B5FC-4B42B354EFF7}"/>
              </a:ext>
            </a:extLst>
          </p:cNvPr>
          <p:cNvSpPr/>
          <p:nvPr/>
        </p:nvSpPr>
        <p:spPr>
          <a:xfrm>
            <a:off x="6472470" y="581152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C4464F0-0EB6-4E0F-A66D-66FB1FC80A7F}"/>
              </a:ext>
            </a:extLst>
          </p:cNvPr>
          <p:cNvSpPr/>
          <p:nvPr/>
        </p:nvSpPr>
        <p:spPr>
          <a:xfrm>
            <a:off x="7906038" y="5079556"/>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1F674614-AB5D-4307-82C0-0C120E863197}"/>
              </a:ext>
            </a:extLst>
          </p:cNvPr>
          <p:cNvSpPr/>
          <p:nvPr/>
        </p:nvSpPr>
        <p:spPr>
          <a:xfrm>
            <a:off x="4587497" y="4996799"/>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A8ECAA45-E2F5-46FC-8474-DD54D3611601}"/>
              </a:ext>
            </a:extLst>
          </p:cNvPr>
          <p:cNvSpPr/>
          <p:nvPr/>
        </p:nvSpPr>
        <p:spPr>
          <a:xfrm>
            <a:off x="4587497" y="584187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1EC9FD02-87E1-4C6E-AD55-BF83B75E9F36}"/>
              </a:ext>
            </a:extLst>
          </p:cNvPr>
          <p:cNvSpPr/>
          <p:nvPr/>
        </p:nvSpPr>
        <p:spPr>
          <a:xfrm>
            <a:off x="6375144" y="870774"/>
            <a:ext cx="540000" cy="54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B2B4AC36-DD47-4083-AF20-7A574AEDA439}"/>
              </a:ext>
            </a:extLst>
          </p:cNvPr>
          <p:cNvSpPr txBox="1"/>
          <p:nvPr/>
        </p:nvSpPr>
        <p:spPr>
          <a:xfrm>
            <a:off x="6303047" y="529146"/>
            <a:ext cx="68419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94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4210373" cy="461665"/>
            <a:chOff x="568442" y="319364"/>
            <a:chExt cx="4210373" cy="461666"/>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411285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Number Theoretic Transform (NTT) is defined as: </a:t>
            </a:r>
            <a:endParaRPr lang="zh-TW" altLang="en-US"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Cooley-Tukey decomposition: </a:t>
            </a:r>
            <a:endParaRPr lang="zh-TW" altLang="en-US" sz="2000"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1" y="2562453"/>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92088"/>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8" y="4549349"/>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323870"/>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transformed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731988"/>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4312965" cy="461665"/>
            <a:chOff x="568442" y="319364"/>
            <a:chExt cx="4312965" cy="461666"/>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421544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4" y="973722"/>
            <a:ext cx="6948961"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Inverse Number Theoretic Transform (INTT) is given by: </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Gentleman-Sande decomposition: </a:t>
            </a:r>
            <a:endParaRPr lang="zh-TW" altLang="en-US" sz="2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inverse transform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73832"/>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0" y="4577969"/>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3"/>
          <a:stretch>
            <a:fillRect/>
          </a:stretch>
        </p:blipFill>
        <p:spPr>
          <a:xfrm>
            <a:off x="8119431" y="1026230"/>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4"/>
          <a:stretch>
            <a:fillRect/>
          </a:stretch>
        </p:blipFill>
        <p:spPr>
          <a:xfrm>
            <a:off x="8119431" y="4117771"/>
            <a:ext cx="3600000" cy="1144954"/>
          </a:xfrm>
          <a:prstGeom prst="rect">
            <a:avLst/>
          </a:prstGeom>
        </p:spPr>
      </p:pic>
    </p:spTree>
    <p:extLst>
      <p:ext uri="{BB962C8B-B14F-4D97-AF65-F5344CB8AC3E}">
        <p14:creationId xmlns:p14="http://schemas.microsoft.com/office/powerpoint/2010/main" val="204608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017961" cy="461665"/>
            <a:chOff x="568442" y="319364"/>
            <a:chExt cx="1017961"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92044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74</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58162</TotalTime>
  <Words>11174</Words>
  <Application>Microsoft Office PowerPoint</Application>
  <PresentationFormat>寬螢幕</PresentationFormat>
  <Paragraphs>4712</Paragraphs>
  <Slides>78</Slides>
  <Notes>78</Notes>
  <HiddenSlides>9</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4"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516</cp:revision>
  <dcterms:created xsi:type="dcterms:W3CDTF">2015-05-05T08:02:14Z</dcterms:created>
  <dcterms:modified xsi:type="dcterms:W3CDTF">2025-06-30T08:17:12Z</dcterms:modified>
</cp:coreProperties>
</file>